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10"/>
  </p:notesMasterIdLst>
  <p:handoutMasterIdLst>
    <p:handoutMasterId r:id="rId11"/>
  </p:handoutMasterIdLst>
  <p:sldIdLst>
    <p:sldId id="256" r:id="rId3"/>
    <p:sldId id="343" r:id="rId4"/>
    <p:sldId id="359" r:id="rId5"/>
    <p:sldId id="334" r:id="rId6"/>
    <p:sldId id="358" r:id="rId7"/>
    <p:sldId id="264" r:id="rId8"/>
    <p:sldId id="257" r:id="rId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EC821C"/>
    <a:srgbClr val="156635"/>
    <a:srgbClr val="762123"/>
    <a:srgbClr val="CBF5DC"/>
    <a:srgbClr val="93E9B6"/>
    <a:srgbClr val="F6C798"/>
    <a:srgbClr val="E49C9E"/>
    <a:srgbClr val="156834"/>
    <a:srgbClr val="DA78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09" autoAdjust="0"/>
    <p:restoredTop sz="93381" autoAdjust="0"/>
  </p:normalViewPr>
  <p:slideViewPr>
    <p:cSldViewPr>
      <p:cViewPr>
        <p:scale>
          <a:sx n="120" d="100"/>
          <a:sy n="120" d="100"/>
        </p:scale>
        <p:origin x="-379" y="5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ESA Africa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24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 smtClean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jpeg"/><Relationship Id="rId5" Type="http://schemas.openxmlformats.org/officeDocument/2006/relationships/image" Target="../media/image5.png"/><Relationship Id="rId10" Type="http://schemas.openxmlformats.org/officeDocument/2006/relationships/image" Target="../media/image21.png"/><Relationship Id="rId4" Type="http://schemas.openxmlformats.org/officeDocument/2006/relationships/image" Target="../media/image16.png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52400" y="1447800"/>
            <a:ext cx="8610600" cy="1447800"/>
          </a:xfrm>
        </p:spPr>
        <p:txBody>
          <a:bodyPr/>
          <a:lstStyle/>
          <a:p>
            <a:r>
              <a:rPr lang="en-GB" sz="2800" b="1" dirty="0" smtClean="0"/>
              <a:t>Geospatial tools for </a:t>
            </a:r>
            <a:r>
              <a:rPr lang="en-GB" sz="2800" b="1" dirty="0" smtClean="0"/>
              <a:t>evidence-based targeting</a:t>
            </a:r>
            <a:endParaRPr lang="en-GB" sz="28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838200" y="3200400"/>
            <a:ext cx="7391400" cy="838200"/>
          </a:xfrm>
        </p:spPr>
        <p:txBody>
          <a:bodyPr/>
          <a:lstStyle/>
          <a:p>
            <a:r>
              <a:rPr lang="en-US" sz="2400" dirty="0" smtClean="0"/>
              <a:t>Francis K. Muthoni</a:t>
            </a:r>
            <a:endParaRPr lang="en-US" sz="2400" dirty="0" smtClean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990600" y="4648200"/>
            <a:ext cx="7391400" cy="838200"/>
          </a:xfrm>
          <a:prstGeom prst="rect">
            <a:avLst/>
          </a:prstGeom>
        </p:spPr>
        <p:txBody>
          <a:bodyPr/>
          <a:lstStyle>
            <a:lvl1pPr marL="114300" indent="0" algn="ctr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22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41148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5156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Africa RISING Planning and Review Meeting</a:t>
            </a:r>
          </a:p>
          <a:p>
            <a:r>
              <a:rPr lang="en-US" sz="2400" dirty="0" smtClean="0"/>
              <a:t>26 – 27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June 2018, Ramada Hotel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097278"/>
            <a:ext cx="6629400" cy="685802"/>
          </a:xfrm>
        </p:spPr>
        <p:txBody>
          <a:bodyPr>
            <a:noAutofit/>
          </a:bodyPr>
          <a:lstStyle/>
          <a:p>
            <a:r>
              <a:rPr lang="en-US" sz="3000" b="1" dirty="0" smtClean="0"/>
              <a:t>Mapping trend and variability of rainfall</a:t>
            </a:r>
            <a:endParaRPr lang="en-US" sz="3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81000" y="1600200"/>
            <a:ext cx="8686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400" dirty="0"/>
              <a:t>Modest decrease in </a:t>
            </a:r>
            <a:r>
              <a:rPr lang="en-GB" sz="2400" dirty="0" smtClean="0"/>
              <a:t>rainfall </a:t>
            </a:r>
            <a:r>
              <a:rPr lang="en-GB" sz="2400" dirty="0"/>
              <a:t>in Southern highlands of </a:t>
            </a:r>
            <a:r>
              <a:rPr lang="en-GB" sz="2400" dirty="0" smtClean="0"/>
              <a:t>Tanzania</a:t>
            </a:r>
            <a:endParaRPr lang="en-GB" sz="2400" dirty="0"/>
          </a:p>
          <a:p>
            <a:pPr marL="742950" lvl="2" indent="-285750">
              <a:buFont typeface="Wingdings" panose="05000000000000000000" pitchFamily="2" charset="2"/>
              <a:buChar char="§"/>
            </a:pPr>
            <a:r>
              <a:rPr lang="en-GB" sz="2400" dirty="0" smtClean="0"/>
              <a:t>Observed </a:t>
            </a:r>
            <a:r>
              <a:rPr lang="en-GB" sz="2400" dirty="0"/>
              <a:t>trends provide spatial evidence for targeting appropriate CSA technologies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 smtClean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819400"/>
            <a:ext cx="7569343" cy="41148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476500" y="4724400"/>
            <a:ext cx="571500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600700" y="4724400"/>
            <a:ext cx="571500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15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97278"/>
            <a:ext cx="6019800" cy="685802"/>
          </a:xfrm>
        </p:spPr>
        <p:txBody>
          <a:bodyPr>
            <a:noAutofit/>
          </a:bodyPr>
          <a:lstStyle/>
          <a:p>
            <a:r>
              <a:rPr lang="en-US" sz="3000" b="1" dirty="0" smtClean="0"/>
              <a:t>Monotonic trends for annual rainfall</a:t>
            </a:r>
            <a:endParaRPr lang="en-US" sz="3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81000" y="1600200"/>
            <a:ext cx="861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Rains declining in large part of project area</a:t>
            </a:r>
            <a:endParaRPr lang="en-GB" dirty="0" smtClean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245" y="1905000"/>
            <a:ext cx="4999355" cy="5080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62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072" y="1219198"/>
            <a:ext cx="8567928" cy="685802"/>
          </a:xfrm>
        </p:spPr>
        <p:txBody>
          <a:bodyPr>
            <a:noAutofit/>
          </a:bodyPr>
          <a:lstStyle/>
          <a:p>
            <a:r>
              <a:rPr lang="en-US" sz="3000" b="1" dirty="0" smtClean="0"/>
              <a:t>Variability </a:t>
            </a:r>
            <a:r>
              <a:rPr lang="en-US" sz="3000" b="1" dirty="0" smtClean="0"/>
              <a:t>in </a:t>
            </a:r>
            <a:r>
              <a:rPr lang="en-US" sz="3000" b="1" dirty="0" smtClean="0"/>
              <a:t>annual </a:t>
            </a:r>
            <a:r>
              <a:rPr lang="en-US" sz="3000" b="1" dirty="0" smtClean="0"/>
              <a:t>rainfall</a:t>
            </a:r>
            <a:endParaRPr lang="en-US" sz="3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1754858"/>
            <a:ext cx="8569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400" dirty="0" smtClean="0"/>
              <a:t>Mapping frequency &amp; severity of droughts and floods </a:t>
            </a:r>
            <a:endParaRPr lang="en-GB" sz="2200" dirty="0" smtClean="0"/>
          </a:p>
        </p:txBody>
      </p:sp>
      <p:grpSp>
        <p:nvGrpSpPr>
          <p:cNvPr id="5" name="Group 4"/>
          <p:cNvGrpSpPr/>
          <p:nvPr/>
        </p:nvGrpSpPr>
        <p:grpSpPr>
          <a:xfrm>
            <a:off x="381000" y="2590801"/>
            <a:ext cx="8302068" cy="4114800"/>
            <a:chOff x="381000" y="2590801"/>
            <a:chExt cx="8302068" cy="4114800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2590801"/>
              <a:ext cx="7638324" cy="411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3400" y="2667001"/>
              <a:ext cx="529668" cy="396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TextBox 5"/>
          <p:cNvSpPr txBox="1"/>
          <p:nvPr/>
        </p:nvSpPr>
        <p:spPr>
          <a:xfrm>
            <a:off x="1143000" y="2286000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2016</a:t>
            </a:r>
            <a:endParaRPr lang="en-GB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5943600" y="2286000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2017</a:t>
            </a:r>
            <a:endParaRPr lang="en-GB" sz="2000" dirty="0"/>
          </a:p>
        </p:txBody>
      </p:sp>
      <p:sp>
        <p:nvSpPr>
          <p:cNvPr id="7" name="Rectangle 6"/>
          <p:cNvSpPr/>
          <p:nvPr/>
        </p:nvSpPr>
        <p:spPr>
          <a:xfrm>
            <a:off x="6362700" y="4648201"/>
            <a:ext cx="571500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2476500" y="4648200"/>
            <a:ext cx="571500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886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237563"/>
            <a:ext cx="7924800" cy="685802"/>
          </a:xfrm>
        </p:spPr>
        <p:txBody>
          <a:bodyPr>
            <a:noAutofit/>
          </a:bodyPr>
          <a:lstStyle/>
          <a:p>
            <a:r>
              <a:rPr lang="en-US" sz="3000" b="1" dirty="0" smtClean="0"/>
              <a:t>ODK tools </a:t>
            </a:r>
            <a:r>
              <a:rPr lang="en-US" sz="3000" b="1" dirty="0" smtClean="0"/>
              <a:t>for </a:t>
            </a:r>
            <a:r>
              <a:rPr lang="en-US" sz="3000" b="1" dirty="0" smtClean="0"/>
              <a:t>surveys</a:t>
            </a:r>
            <a:endParaRPr lang="en-US" sz="3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1923365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Designed </a:t>
            </a:r>
            <a:r>
              <a:rPr lang="en-GB" dirty="0" err="1" smtClean="0"/>
              <a:t>KoboCollect</a:t>
            </a:r>
            <a:r>
              <a:rPr lang="en-GB" dirty="0" smtClean="0"/>
              <a:t> </a:t>
            </a:r>
            <a:r>
              <a:rPr lang="en-GB" dirty="0"/>
              <a:t>t</a:t>
            </a:r>
            <a:r>
              <a:rPr lang="en-GB" dirty="0" smtClean="0"/>
              <a:t>ool </a:t>
            </a:r>
            <a:r>
              <a:rPr lang="en-GB" dirty="0"/>
              <a:t>for assessing knowledge on rice quality</a:t>
            </a: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Save time and improve efficiency through auto generated reports &amp; maps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773071"/>
            <a:ext cx="6503367" cy="3627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450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99905" y="1524000"/>
            <a:ext cx="7620000" cy="1295400"/>
          </a:xfrm>
        </p:spPr>
        <p:txBody>
          <a:bodyPr/>
          <a:lstStyle/>
          <a:p>
            <a:pPr algn="ctr"/>
            <a:r>
              <a:rPr lang="en-US" sz="2400" i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Enhancing </a:t>
            </a:r>
            <a:r>
              <a:rPr lang="en-US" sz="2400" i="1" dirty="0">
                <a:solidFill>
                  <a:srgbClr val="FF0000"/>
                </a:solidFill>
                <a:latin typeface="Calibri" panose="020F0502020204030204" pitchFamily="34" charset="0"/>
              </a:rPr>
              <a:t>partnership among Africa RISING and NAFAKA </a:t>
            </a:r>
            <a:r>
              <a:rPr lang="en-US" sz="2400" i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Programs </a:t>
            </a:r>
            <a:r>
              <a:rPr lang="en-US" sz="2400" i="1" dirty="0">
                <a:solidFill>
                  <a:srgbClr val="FF0000"/>
                </a:solidFill>
                <a:latin typeface="Calibri" panose="020F0502020204030204" pitchFamily="34" charset="0"/>
              </a:rPr>
              <a:t>for fast tracking delivery and scaling of agricultural technologies in </a:t>
            </a:r>
            <a:r>
              <a:rPr lang="en-US" sz="2400" i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Tanzania</a:t>
            </a:r>
            <a:endParaRPr lang="en-GB" sz="2400" i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486" y="3133725"/>
            <a:ext cx="3368714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533400" y="4572000"/>
            <a:ext cx="8153400" cy="1752600"/>
            <a:chOff x="533400" y="4495800"/>
            <a:chExt cx="7924800" cy="1752600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6822" y="5352843"/>
              <a:ext cx="685800" cy="7576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48587" y="5486400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11" descr="P:\logos\c\cimmyt\CIMMYT Logo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95987" y="5438502"/>
              <a:ext cx="960835" cy="7206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6" descr="AVRDC – The World Vegetable Center — avrdc.org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856"/>
            <a:stretch/>
          </p:blipFill>
          <p:spPr bwMode="auto">
            <a:xfrm>
              <a:off x="2262187" y="5529535"/>
              <a:ext cx="1967073" cy="5385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43387" y="5572403"/>
              <a:ext cx="1569447" cy="675997"/>
            </a:xfrm>
            <a:prstGeom prst="rect">
              <a:avLst/>
            </a:prstGeom>
          </p:spPr>
        </p:pic>
        <p:pic>
          <p:nvPicPr>
            <p:cNvPr id="11" name="Picture 10" descr="\\nas\DATA\MMU\1Publishing_service\50YEARS_Anniversary\50YEARS_logos\IITA TAA new logo.png"/>
            <p:cNvPicPr/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657600" y="4495800"/>
              <a:ext cx="1957744" cy="7046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5"/>
            <p:cNvPicPr/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" y="5551612"/>
              <a:ext cx="1676400" cy="516482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391752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rgbClr val="156834"/>
                </a:solidFill>
                <a:latin typeface="Gill Sans" pitchFamily="34" charset="0"/>
              </a:rPr>
              <a:t>Thank You</a:t>
            </a:r>
            <a:endParaRPr lang="en-US" dirty="0">
              <a:solidFill>
                <a:srgbClr val="156834"/>
              </a:solidFill>
              <a:latin typeface="Gill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3" id="{ED7DE2DF-E474-4BAC-9361-5826CB4712A3}" vid="{C8A89AE2-0F92-40D4-A237-911D7B474A71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3" id="{ED7DE2DF-E474-4BAC-9361-5826CB4712A3}" vid="{1374483B-9A9E-4D79-9057-3943A17399E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</Template>
  <TotalTime>12956</TotalTime>
  <Words>124</Words>
  <Application>Microsoft Office PowerPoint</Application>
  <PresentationFormat>On-screen Show (4:3)</PresentationFormat>
  <Paragraphs>21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AfricaRISING_presentation_template_Global</vt:lpstr>
      <vt:lpstr>1_Custom Design</vt:lpstr>
      <vt:lpstr>PowerPoint Presentation</vt:lpstr>
      <vt:lpstr>Mapping trend and variability of rainfall</vt:lpstr>
      <vt:lpstr>Monotonic trends for annual rainfall</vt:lpstr>
      <vt:lpstr>Variability in annual rainfall</vt:lpstr>
      <vt:lpstr>ODK tools for surveys</vt:lpstr>
      <vt:lpstr>Enhancing partnership among Africa RISING and NAFAKA Programs for fast tracking delivery and scaling of agricultural technologies in Tanzania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Fransis_Muthoni</dc:creator>
  <cp:lastModifiedBy>Francis_Muthoni</cp:lastModifiedBy>
  <cp:revision>546</cp:revision>
  <cp:lastPrinted>2011-10-06T11:45:23Z</cp:lastPrinted>
  <dcterms:created xsi:type="dcterms:W3CDTF">2016-04-20T08:27:09Z</dcterms:created>
  <dcterms:modified xsi:type="dcterms:W3CDTF">2018-06-26T07:59:23Z</dcterms:modified>
</cp:coreProperties>
</file>